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65" r:id="rId5"/>
    <p:sldId id="270" r:id="rId6"/>
    <p:sldId id="271" r:id="rId7"/>
    <p:sldId id="272" r:id="rId8"/>
    <p:sldId id="258" r:id="rId9"/>
    <p:sldId id="263" r:id="rId10"/>
    <p:sldId id="266" r:id="rId11"/>
    <p:sldId id="262" r:id="rId12"/>
    <p:sldId id="264" r:id="rId13"/>
    <p:sldId id="261" r:id="rId14"/>
    <p:sldId id="267" r:id="rId15"/>
    <p:sldId id="260" r:id="rId16"/>
    <p:sldId id="268" r:id="rId17"/>
    <p:sldId id="269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3" autoAdjust="0"/>
    <p:restoredTop sz="91794" autoAdjust="0"/>
  </p:normalViewPr>
  <p:slideViewPr>
    <p:cSldViewPr snapToGrid="0">
      <p:cViewPr varScale="1">
        <p:scale>
          <a:sx n="85" d="100"/>
          <a:sy n="85" d="100"/>
        </p:scale>
        <p:origin x="6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6B209-913A-44B4-B1E8-4DA72D5459AB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D7682-CACB-42E4-A20D-5A3E4789F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576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这篇论文用的大模型是</a:t>
            </a:r>
            <a:r>
              <a:rPr lang="en-US" altLang="zh-CN" dirty="0"/>
              <a:t>GPT2</a:t>
            </a:r>
            <a:r>
              <a:rPr lang="zh-CN" altLang="en-US" dirty="0"/>
              <a:t>，我们先了解下</a:t>
            </a:r>
            <a:r>
              <a:rPr lang="en-US" altLang="zh-CN" dirty="0"/>
              <a:t>gpt2~ </a:t>
            </a:r>
            <a:r>
              <a:rPr lang="zh-CN" altLang="en-US" dirty="0"/>
              <a:t>从</a:t>
            </a:r>
            <a:r>
              <a:rPr lang="en-US" altLang="zh-CN" dirty="0"/>
              <a:t>PLM</a:t>
            </a:r>
            <a:r>
              <a:rPr lang="zh-CN" altLang="en-US" dirty="0"/>
              <a:t>三个特征角度看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7682-CACB-42E4-A20D-5A3E4789FB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4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time series prediction</a:t>
            </a:r>
            <a:r>
              <a:rPr lang="zh-CN" altLang="en-US" dirty="0"/>
              <a:t>本质是一个</a:t>
            </a:r>
            <a:r>
              <a:rPr lang="en-US" altLang="zh-CN" dirty="0"/>
              <a:t>regression</a:t>
            </a:r>
            <a:r>
              <a:rPr lang="zh-CN" altLang="en-US" dirty="0"/>
              <a:t>问题，我们刚才讲的建模思路，原则上可以扩展到任何</a:t>
            </a:r>
            <a:r>
              <a:rPr lang="en-US" altLang="zh-CN" dirty="0"/>
              <a:t>regression tasks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7682-CACB-42E4-A20D-5A3E4789FB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59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time series prediction</a:t>
            </a:r>
            <a:r>
              <a:rPr lang="zh-CN" altLang="en-US" dirty="0"/>
              <a:t>本质是一个</a:t>
            </a:r>
            <a:r>
              <a:rPr lang="en-US" altLang="zh-CN" dirty="0"/>
              <a:t>regression</a:t>
            </a:r>
            <a:r>
              <a:rPr lang="zh-CN" altLang="en-US" dirty="0"/>
              <a:t>问题，我们刚才讲的建模思路，原则上可以扩展到任何</a:t>
            </a:r>
            <a:r>
              <a:rPr lang="en-US" altLang="zh-CN" dirty="0"/>
              <a:t>regression tasks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7682-CACB-42E4-A20D-5A3E4789FB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1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58C55-FD51-EECC-C8BC-F47533B0F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D9555F-ECD3-D362-856B-3C4FFEF2C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3DF014-B5BE-E18B-B1E1-686BD435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611B7-F944-DB50-4EC5-1BBE55A0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8C4FAE-DE66-2289-4EE3-E92111BB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45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DAA4-54FE-358E-C3EC-846C3488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A544E3-0E30-472E-928F-4845B584E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7156C-BEA5-F22D-E580-3D4DAE68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44CF35-69C2-3905-9E78-A29326169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307884-4A6E-20FC-EF21-17C399EF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CEC4FC-3F8D-8514-915B-788A5804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A1624C-C419-64C3-0B81-73A2B22FA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A9F83-5522-A192-F22C-A2D0D9D8C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07AAF3-0B7D-5B71-F4CD-9CEF9098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B1B41-0329-976E-EEC2-87B6F454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1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05B0-8AF1-7DA6-4AEB-8420A598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FF92F-0E19-BE3E-6BB5-73274F89F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CF68A-B7A2-5D8D-ACD7-0C5A3C63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B9A6D-5CB2-DDCE-5810-F2C1A638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00B6F-BF60-A1AB-A535-D0B374FB8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08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A18F4-71CF-9C26-D542-9CFF0C99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0B2618-0525-688F-A87B-D7D040FCC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B5C2B-02B5-0D36-BC90-63DE6979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C2C55-5F0A-0908-0896-5955A0C9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D06FA-AADB-0087-CADF-FD06713F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73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52DF4-BDE3-CF51-2A76-A1ABA007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A4FA7-CED3-F3D8-5194-8305A6570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89A7D7-A6FC-6729-6CF9-4D8292D49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2F783F-4675-4714-EE5D-1D76C35D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A20F30-C28F-5518-F13E-7C66B6E0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E87B3C-3020-BF4B-8AF6-07925BB1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2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68F0E-007D-A580-678B-52F550B8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871F44-EF80-BB25-57F9-F57FEB4C0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3C9DDC-35E6-65C7-0A5D-418148D56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87FBEC-CD5C-99E0-30AA-85C1173C4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ABE370-03B7-6F12-B86E-D4570359A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922E72-A157-5259-8D47-DA49170F6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C7DC9A-18E1-2177-90A1-27DC34B0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D145E6-258C-62BA-728E-45670147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93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3DB18-E2D0-97D1-CEAB-62B4F641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45FC82-D039-98ED-3503-2D207C56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2C5B86-1A9B-7E15-217A-5EDE00E4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1BDA9E-7094-4E50-8EB3-4E1DCD35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8F5ADA-76F6-0D71-FFEA-7AE802AF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98DE65-989E-E81D-E287-05B2705D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CB6873-EFFB-E59B-30B4-C9A364EA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45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42045-3A71-CF69-943E-BB70671F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36240-BAEB-EF79-234C-6448029D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9A43BF-EC78-EC01-C02E-C1694A495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CD0C38-59F2-F086-1E51-239E380A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653180-C3D1-9726-BBC5-5BF1C9BA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9544AA-131A-78E9-BFEA-5C9041DC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36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A6D70-5058-036A-86BB-02F58DAD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9F9D23-4A59-DE1A-0824-CFF46665C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EEEA21-696E-2CF3-58DE-BF213C962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23DB0C-B453-D3E9-E25B-C51B46D4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8FEFC0-F2DC-325B-8AB8-D46D67D5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D51E40-4A86-446F-6DE2-EA2F1B36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88B86-CDBB-0A23-8F81-BB0B7A6D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15950D-ECBC-650D-A107-99D00DEC4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04D55-A21D-2EAD-4602-5693D5867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AA8AE-94AC-4F6E-BCA1-277F3F03423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38511C-01B8-DBDE-2D24-28CE8C5BB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B1D9E8-ABFF-56FF-AB89-83B00AFD3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13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4.0754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2D556B8-B4CF-FFC6-7663-7FAA27633CEE}"/>
              </a:ext>
            </a:extLst>
          </p:cNvPr>
          <p:cNvSpPr/>
          <p:nvPr/>
        </p:nvSpPr>
        <p:spPr>
          <a:xfrm>
            <a:off x="696774" y="973169"/>
            <a:ext cx="10798452" cy="2523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0CB14C-3250-F483-7449-3728328EA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824" y="810038"/>
            <a:ext cx="10402214" cy="23876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</a:rPr>
              <a:t>Recent Advances of LLM for Time Series</a:t>
            </a:r>
            <a:endParaRPr lang="zh-CN" altLang="en-US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94011D-2E99-C7B2-362E-48A063E2F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61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000" b="1" dirty="0" err="1">
                <a:latin typeface="+mn-ea"/>
              </a:rPr>
              <a:t>Yuyuan</a:t>
            </a:r>
            <a:r>
              <a:rPr lang="en-US" altLang="zh-CN" sz="2000" b="1" dirty="0">
                <a:latin typeface="+mn-ea"/>
              </a:rPr>
              <a:t> Feng (</a:t>
            </a:r>
            <a:r>
              <a:rPr lang="zh-CN" altLang="en-US" sz="2000" b="1" dirty="0">
                <a:latin typeface="+mn-ea"/>
              </a:rPr>
              <a:t>冯昱源</a:t>
            </a:r>
            <a:r>
              <a:rPr lang="en-US" altLang="zh-CN" sz="2000" b="1" dirty="0">
                <a:latin typeface="+mn-ea"/>
              </a:rPr>
              <a:t>)</a:t>
            </a:r>
          </a:p>
          <a:p>
            <a:r>
              <a:rPr lang="en-US" altLang="zh-CN" sz="2000" b="1" dirty="0" err="1">
                <a:latin typeface="+mn-ea"/>
              </a:rPr>
              <a:t>Msc</a:t>
            </a:r>
            <a:r>
              <a:rPr lang="en-US" altLang="zh-CN" sz="2000" b="1" dirty="0">
                <a:latin typeface="+mn-ea"/>
              </a:rPr>
              <a:t>, School of Software</a:t>
            </a:r>
          </a:p>
          <a:p>
            <a:r>
              <a:rPr lang="en-US" altLang="zh-CN" sz="2000" b="1" dirty="0">
                <a:latin typeface="+mn-ea"/>
              </a:rPr>
              <a:t>Xiamen University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747752-E08E-E6F3-3594-666E1EDB956F}"/>
              </a:ext>
            </a:extLst>
          </p:cNvPr>
          <p:cNvSpPr txBox="1"/>
          <p:nvPr/>
        </p:nvSpPr>
        <p:spPr>
          <a:xfrm>
            <a:off x="705919" y="5311407"/>
            <a:ext cx="6341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Zhou et.al, 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One Fits All: Power General Time Series Analysis by Pretrained LM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2023 spotlight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158CB2-6396-5C1E-CC34-9D4D28CEDBDC}"/>
              </a:ext>
            </a:extLst>
          </p:cNvPr>
          <p:cNvSpPr txBox="1"/>
          <p:nvPr/>
        </p:nvSpPr>
        <p:spPr>
          <a:xfrm>
            <a:off x="696774" y="5957738"/>
            <a:ext cx="6553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 et al, 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</a:rPr>
              <a:t>Time-LLM: Time Series Forecasting by Reprogramming Large Language Models,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ICLR 2024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B4BF-7D49-1485-B409-BCCFE22A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28" y="27915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Code_Input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2DCA0B-6E36-60E1-1844-D1344EF3230C}"/>
              </a:ext>
            </a:extLst>
          </p:cNvPr>
          <p:cNvSpPr txBox="1"/>
          <p:nvPr/>
        </p:nvSpPr>
        <p:spPr>
          <a:xfrm>
            <a:off x="9156574" y="5755804"/>
            <a:ext cx="259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</a:t>
            </a:r>
            <a:r>
              <a:rPr lang="en-US" altLang="zh-CN" dirty="0"/>
              <a:t>layer</a:t>
            </a:r>
            <a:r>
              <a:rPr lang="zh-CN" altLang="en-US" dirty="0"/>
              <a:t>s/</a:t>
            </a:r>
            <a:r>
              <a:rPr lang="en-US" altLang="zh-CN" dirty="0"/>
              <a:t>Embed</a:t>
            </a:r>
            <a:r>
              <a:rPr lang="zh-CN" altLang="en-US" dirty="0"/>
              <a:t>.py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1A87C0-F5D8-35DE-136B-F86FA25C81AA}"/>
              </a:ext>
            </a:extLst>
          </p:cNvPr>
          <p:cNvSpPr txBox="1"/>
          <p:nvPr/>
        </p:nvSpPr>
        <p:spPr>
          <a:xfrm>
            <a:off x="6912273" y="174205"/>
            <a:ext cx="5347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Zhou et.al, </a:t>
            </a:r>
            <a:r>
              <a:rPr lang="en-US" altLang="zh-CN" sz="1600" b="0" i="1" dirty="0" err="1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FEDformer</a:t>
            </a:r>
            <a:r>
              <a:rPr lang="en-US" altLang="zh-CN" sz="1600" b="0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: Frequency Enhanced Decomposed Transformer for Long-term Series Forecasting, ICML 2022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8CCEA0D-0A80-4481-5964-0CDA256E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97" y="1603913"/>
            <a:ext cx="3868281" cy="268784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AFD1CE-A0DB-80C1-19FC-C9070867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5" y="1590944"/>
            <a:ext cx="3696638" cy="151352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31ACE9D-5EDB-4474-2CAD-6EE0D93BD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9"/>
          <a:stretch/>
        </p:blipFill>
        <p:spPr>
          <a:xfrm>
            <a:off x="3990310" y="1603913"/>
            <a:ext cx="4333410" cy="158430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2D88CB2-09AD-8561-C155-3CB806DB2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59" y="3678515"/>
            <a:ext cx="7600170" cy="30737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87872B1-4272-B6E2-68DF-76CDE5432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249" y="1074310"/>
            <a:ext cx="457929" cy="48045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994C0E0-913B-7F22-F95B-24A88E442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411" y="1119733"/>
            <a:ext cx="449178" cy="46612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09C44F3-4768-5A06-AC72-1D34AB711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047" y="1102196"/>
            <a:ext cx="449179" cy="424677"/>
          </a:xfrm>
          <a:prstGeom prst="rect">
            <a:avLst/>
          </a:prstGeom>
        </p:spPr>
      </p:pic>
      <p:sp>
        <p:nvSpPr>
          <p:cNvPr id="33" name="箭头: 下 32">
            <a:extLst>
              <a:ext uri="{FF2B5EF4-FFF2-40B4-BE49-F238E27FC236}">
                <a16:creationId xmlns:a16="http://schemas.microsoft.com/office/drawing/2014/main" id="{55719D95-6687-F6AA-3461-A434143B1198}"/>
              </a:ext>
            </a:extLst>
          </p:cNvPr>
          <p:cNvSpPr/>
          <p:nvPr/>
        </p:nvSpPr>
        <p:spPr>
          <a:xfrm rot="10800000">
            <a:off x="5523345" y="3038762"/>
            <a:ext cx="797244" cy="7510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560799FC-477E-779D-3C48-6716186EB78A}"/>
              </a:ext>
            </a:extLst>
          </p:cNvPr>
          <p:cNvSpPr/>
          <p:nvPr/>
        </p:nvSpPr>
        <p:spPr>
          <a:xfrm rot="10800000">
            <a:off x="1710990" y="2998802"/>
            <a:ext cx="797244" cy="7510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C1D7532D-95AD-73F4-910F-711A28731285}"/>
              </a:ext>
            </a:extLst>
          </p:cNvPr>
          <p:cNvSpPr/>
          <p:nvPr/>
        </p:nvSpPr>
        <p:spPr>
          <a:xfrm rot="14352673">
            <a:off x="7925098" y="3992611"/>
            <a:ext cx="797244" cy="7510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390178F1-F1A0-1B93-F1F8-6AC8EFE99BFB}"/>
              </a:ext>
            </a:extLst>
          </p:cNvPr>
          <p:cNvCxnSpPr>
            <a:cxnSpLocks/>
          </p:cNvCxnSpPr>
          <p:nvPr/>
        </p:nvCxnSpPr>
        <p:spPr>
          <a:xfrm flipV="1">
            <a:off x="4924388" y="427864"/>
            <a:ext cx="1894046" cy="896737"/>
          </a:xfrm>
          <a:prstGeom prst="bentConnector3">
            <a:avLst>
              <a:gd name="adj1" fmla="val 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793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B4BF-7D49-1485-B409-BCCFE22A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Code_Model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04576-64B9-D292-1E53-C519C6C8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64" y="1825625"/>
            <a:ext cx="5353407" cy="4351338"/>
          </a:xfrm>
        </p:spPr>
        <p:txBody>
          <a:bodyPr/>
          <a:lstStyle/>
          <a:p>
            <a:r>
              <a:rPr lang="zh-CN" altLang="en-US" sz="2400" dirty="0"/>
              <a:t>模型：微调</a:t>
            </a:r>
            <a:r>
              <a:rPr lang="en-US" altLang="zh-CN" sz="2400" dirty="0"/>
              <a:t>Pos </a:t>
            </a:r>
            <a:r>
              <a:rPr lang="en-US" altLang="zh-CN" sz="2400" dirty="0" err="1"/>
              <a:t>embd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Layernorm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D9EAA7-AA4D-1A43-7342-F59F7CB2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14" y="176768"/>
            <a:ext cx="6152243" cy="58558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AC030A-EDFB-FACB-24EF-6DFF2B49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" y="2706958"/>
            <a:ext cx="6128451" cy="20490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01AA3A-CC93-E0E3-F631-DB63922CA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5369"/>
            <a:ext cx="6173061" cy="24863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60FFA9-149B-D0BC-CE6A-68758C2AD0AA}"/>
              </a:ext>
            </a:extLst>
          </p:cNvPr>
          <p:cNvSpPr txBox="1"/>
          <p:nvPr/>
        </p:nvSpPr>
        <p:spPr>
          <a:xfrm>
            <a:off x="7569404" y="6308209"/>
            <a:ext cx="2913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/models/GPT4TS.py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E42E08-A9BF-BB1D-A197-CB6128EC9B3C}"/>
              </a:ext>
            </a:extLst>
          </p:cNvPr>
          <p:cNvSpPr/>
          <p:nvPr/>
        </p:nvSpPr>
        <p:spPr>
          <a:xfrm>
            <a:off x="6364225" y="3429000"/>
            <a:ext cx="4861562" cy="30249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A572B6-AEFE-A65A-E9CA-D340D339F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264" y="3382344"/>
            <a:ext cx="381408" cy="3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0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B4BF-7D49-1485-B409-BCCFE22A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Code_Output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04576-64B9-D292-1E53-C519C6C8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8" y="1892714"/>
            <a:ext cx="5420026" cy="4351338"/>
          </a:xfrm>
        </p:spPr>
        <p:txBody>
          <a:bodyPr/>
          <a:lstStyle/>
          <a:p>
            <a:r>
              <a:rPr lang="zh-CN" altLang="en-US" sz="2800" dirty="0"/>
              <a:t>输</a:t>
            </a:r>
            <a:r>
              <a:rPr lang="zh-CN" altLang="en-US" dirty="0"/>
              <a:t>出</a:t>
            </a:r>
            <a:r>
              <a:rPr lang="zh-CN" altLang="en-US" sz="2800" dirty="0"/>
              <a:t>：</a:t>
            </a:r>
            <a:r>
              <a:rPr lang="en-US" altLang="zh-CN" sz="2800" dirty="0"/>
              <a:t> Linear layers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FAF685-AE20-173F-8CA4-E506299C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757" y="308442"/>
            <a:ext cx="6152243" cy="58558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552BDD-4238-8A85-F6E9-8BA6FF32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47" y="2333043"/>
            <a:ext cx="2200582" cy="7716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57681DE-1105-7EEB-E8E6-2A3A82AC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43" y="3470088"/>
            <a:ext cx="5769084" cy="2832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034B55-2FDD-7BA4-A13C-2459B622AB53}"/>
              </a:ext>
            </a:extLst>
          </p:cNvPr>
          <p:cNvSpPr txBox="1"/>
          <p:nvPr/>
        </p:nvSpPr>
        <p:spPr>
          <a:xfrm>
            <a:off x="7322516" y="6364892"/>
            <a:ext cx="283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/models/GPT4TS.py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4CB434-8A59-DFE8-458B-10CD7FF3C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394" y="3808744"/>
            <a:ext cx="523948" cy="49536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DD3BFA3-E0E9-9D37-3B5A-35F3DA60A7E7}"/>
              </a:ext>
            </a:extLst>
          </p:cNvPr>
          <p:cNvSpPr/>
          <p:nvPr/>
        </p:nvSpPr>
        <p:spPr>
          <a:xfrm>
            <a:off x="6492238" y="4028378"/>
            <a:ext cx="2975035" cy="2295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114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18038-6EEB-9336-11B0-B90068F7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21" y="202352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Code_Customize</a:t>
            </a:r>
            <a:r>
              <a:rPr lang="en-US" altLang="zh-CN" dirty="0"/>
              <a:t> 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4AB9D-96AF-0B6E-57F7-2A746B058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66" y="1772317"/>
            <a:ext cx="10515600" cy="4351338"/>
          </a:xfrm>
        </p:spPr>
        <p:txBody>
          <a:bodyPr/>
          <a:lstStyle/>
          <a:p>
            <a:r>
              <a:rPr lang="en-US" altLang="zh-CN" dirty="0"/>
              <a:t>Step1: </a:t>
            </a:r>
            <a:r>
              <a:rPr lang="zh-CN" altLang="en-US" dirty="0"/>
              <a:t>建立一个</a:t>
            </a:r>
            <a:r>
              <a:rPr lang="en-US" altLang="zh-CN" dirty="0"/>
              <a:t>Dataset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B2F8EF-23ED-959A-EBFD-BA0F8CA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1" y="2423476"/>
            <a:ext cx="6043472" cy="30490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099852-4C18-1DF5-B03C-385AF452CE05}"/>
              </a:ext>
            </a:extLst>
          </p:cNvPr>
          <p:cNvSpPr txBox="1"/>
          <p:nvPr/>
        </p:nvSpPr>
        <p:spPr>
          <a:xfrm>
            <a:off x="1203396" y="5992297"/>
            <a:ext cx="397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</a:t>
            </a:r>
            <a:r>
              <a:rPr lang="en-US" altLang="zh-CN" dirty="0" err="1"/>
              <a:t>data_provider</a:t>
            </a:r>
            <a:r>
              <a:rPr lang="en-US" altLang="zh-CN" dirty="0"/>
              <a:t>/</a:t>
            </a:r>
            <a:r>
              <a:rPr lang="en-US" altLang="zh-CN" dirty="0" err="1"/>
              <a:t>data_loader</a:t>
            </a:r>
            <a:r>
              <a:rPr lang="zh-CN" altLang="en-US" dirty="0"/>
              <a:t>.py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167A752-AD7C-F739-C854-F7BC4335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78" y="3676171"/>
            <a:ext cx="4892911" cy="29370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BA9BA2-95F0-55B3-F485-683A2687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3" y="1028919"/>
            <a:ext cx="5668654" cy="12240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2304CB-2934-0C41-DB26-17817A87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904" y="2365024"/>
            <a:ext cx="4579377" cy="93101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0D70755-27E5-E4CB-5396-E2EB1A580F64}"/>
              </a:ext>
            </a:extLst>
          </p:cNvPr>
          <p:cNvSpPr txBox="1"/>
          <p:nvPr/>
        </p:nvSpPr>
        <p:spPr>
          <a:xfrm>
            <a:off x="8691154" y="1961811"/>
            <a:ext cx="110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E0EEFBF1-AB61-890B-FE2D-82DC02FAA34D}"/>
              </a:ext>
            </a:extLst>
          </p:cNvPr>
          <p:cNvSpPr/>
          <p:nvPr/>
        </p:nvSpPr>
        <p:spPr>
          <a:xfrm rot="14369379">
            <a:off x="5855173" y="1687660"/>
            <a:ext cx="484632" cy="10639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3186F4D-F535-6420-7A06-7FEDFBEA5313}"/>
              </a:ext>
            </a:extLst>
          </p:cNvPr>
          <p:cNvSpPr/>
          <p:nvPr/>
        </p:nvSpPr>
        <p:spPr>
          <a:xfrm rot="17934207">
            <a:off x="5853682" y="3478829"/>
            <a:ext cx="484632" cy="10639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07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18038-6EEB-9336-11B0-B90068F7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Code_Customize</a:t>
            </a:r>
            <a:r>
              <a:rPr lang="en-US" altLang="zh-CN" dirty="0"/>
              <a:t> dataset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EABEA1-21D8-5FFD-EEED-8CA18683D80A}"/>
              </a:ext>
            </a:extLst>
          </p:cNvPr>
          <p:cNvSpPr txBox="1"/>
          <p:nvPr/>
        </p:nvSpPr>
        <p:spPr>
          <a:xfrm>
            <a:off x="4343991" y="6423338"/>
            <a:ext cx="397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</a:t>
            </a:r>
            <a:r>
              <a:rPr lang="en-US" altLang="zh-CN" dirty="0" err="1"/>
              <a:t>data_provider</a:t>
            </a:r>
            <a:r>
              <a:rPr lang="en-US" altLang="zh-CN" dirty="0"/>
              <a:t>/</a:t>
            </a:r>
            <a:r>
              <a:rPr lang="en-US" altLang="zh-CN" dirty="0" err="1"/>
              <a:t>data_factory</a:t>
            </a:r>
            <a:r>
              <a:rPr lang="zh-CN" altLang="en-US" dirty="0"/>
              <a:t>.py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25F86B-9BB6-446F-3E48-B0D20DB7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84" y="2164165"/>
            <a:ext cx="3646588" cy="3646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6494AE-8C1E-B119-5C2C-A84BE439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905" y="2283086"/>
            <a:ext cx="5779249" cy="36465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D6594DA-1D61-8DCD-7BFC-BC0D5F48F070}"/>
              </a:ext>
            </a:extLst>
          </p:cNvPr>
          <p:cNvSpPr txBox="1"/>
          <p:nvPr/>
        </p:nvSpPr>
        <p:spPr>
          <a:xfrm>
            <a:off x="1694870" y="594986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添加自己的数据集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77BF4B-E7CB-17E2-54B5-21145F7DC66C}"/>
              </a:ext>
            </a:extLst>
          </p:cNvPr>
          <p:cNvSpPr txBox="1"/>
          <p:nvPr/>
        </p:nvSpPr>
        <p:spPr>
          <a:xfrm>
            <a:off x="7084016" y="5979040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把自己的</a:t>
            </a:r>
            <a:r>
              <a:rPr lang="en-US" altLang="zh-CN" dirty="0"/>
              <a:t>Dataset</a:t>
            </a:r>
            <a:r>
              <a:rPr lang="zh-CN" altLang="en-US" dirty="0"/>
              <a:t>放入</a:t>
            </a:r>
            <a:r>
              <a:rPr lang="en-US" altLang="zh-CN" dirty="0" err="1"/>
              <a:t>Dataloader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E4F62E4-EE1F-1FC6-AF0A-D0CC4BF38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6" y="1528969"/>
            <a:ext cx="10515600" cy="4351338"/>
          </a:xfrm>
        </p:spPr>
        <p:txBody>
          <a:bodyPr/>
          <a:lstStyle/>
          <a:p>
            <a:r>
              <a:rPr lang="en-US" altLang="zh-CN" dirty="0"/>
              <a:t>Step2: </a:t>
            </a:r>
            <a:r>
              <a:rPr lang="zh-CN" altLang="en-US" dirty="0"/>
              <a:t>把</a:t>
            </a:r>
            <a:r>
              <a:rPr lang="en-US" altLang="zh-CN" dirty="0"/>
              <a:t>Dataset</a:t>
            </a:r>
            <a:r>
              <a:rPr lang="zh-CN" altLang="en-US" dirty="0"/>
              <a:t>放入</a:t>
            </a:r>
            <a:r>
              <a:rPr lang="en-US" altLang="zh-CN" dirty="0" err="1"/>
              <a:t>Dataloader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88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B5B1-5B3D-E809-2C72-3FA8A6C4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Time-LLM vs. OFA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DBD0A-096F-F964-2AB4-1BECA4DF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180" y="461501"/>
            <a:ext cx="5132744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/>
              <a:t>固定</a:t>
            </a:r>
            <a:r>
              <a:rPr lang="en-US" altLang="zh-CN" sz="2000" dirty="0"/>
              <a:t>LLM</a:t>
            </a:r>
            <a:r>
              <a:rPr lang="zh-CN" altLang="en-US" sz="2000" dirty="0"/>
              <a:t>的参数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Reprogramming</a:t>
            </a:r>
            <a:r>
              <a:rPr lang="zh-CN" altLang="en-US" sz="2000" dirty="0">
                <a:solidFill>
                  <a:srgbClr val="FF0000"/>
                </a:solidFill>
              </a:rPr>
              <a:t>技术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文本提示</a:t>
            </a:r>
            <a:r>
              <a:rPr lang="en-US" altLang="zh-CN" sz="2000" dirty="0">
                <a:solidFill>
                  <a:srgbClr val="FF0000"/>
                </a:solidFill>
              </a:rPr>
              <a:t>prompt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1C2356-DAC5-AE9D-9DDD-B3E2847DE23E}"/>
              </a:ext>
            </a:extLst>
          </p:cNvPr>
          <p:cNvSpPr txBox="1"/>
          <p:nvPr/>
        </p:nvSpPr>
        <p:spPr>
          <a:xfrm>
            <a:off x="1813886" y="6519446"/>
            <a:ext cx="9251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 et al, 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effectLst/>
              </a:rPr>
              <a:t>Time-LLM: Time Series Forecasting by Reprogramming Large Language Models,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ICLR 2024</a:t>
            </a:r>
            <a:endParaRPr kumimoji="0" lang="zh-CN" altLang="en-US" sz="16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771A53-800D-8686-1FAD-82AC5673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069"/>
            <a:ext cx="5988939" cy="3702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3294CC-1341-1AF2-DC5B-838AF273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63" y="2121109"/>
            <a:ext cx="5913087" cy="34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B5B1-5B3D-E809-2C72-3FA8A6C4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6" y="599211"/>
            <a:ext cx="10515600" cy="1325563"/>
          </a:xfrm>
        </p:spPr>
        <p:txBody>
          <a:bodyPr/>
          <a:lstStyle/>
          <a:p>
            <a:r>
              <a:rPr lang="en-US" altLang="zh-CN" dirty="0"/>
              <a:t>Time-LLM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DBD0A-096F-F964-2AB4-1BECA4DF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4505" y="770118"/>
            <a:ext cx="13055781" cy="416310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Multi-head cross attention: </a:t>
            </a:r>
            <a:r>
              <a:rPr lang="zh-CN" altLang="en-US" sz="2400" dirty="0"/>
              <a:t>融合不同模态数据</a:t>
            </a:r>
            <a:endParaRPr lang="en-US" altLang="zh-CN" sz="2400" dirty="0"/>
          </a:p>
          <a:p>
            <a:r>
              <a:rPr lang="zh-CN" altLang="en-US" sz="2400" dirty="0"/>
              <a:t>文本</a:t>
            </a:r>
            <a:r>
              <a:rPr lang="en-US" altLang="zh-CN" sz="2400" dirty="0"/>
              <a:t>prompt as prefix</a:t>
            </a:r>
            <a:r>
              <a:rPr lang="zh-CN" altLang="en-US" sz="2400" dirty="0"/>
              <a:t>增强大模型推理能力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1C2356-DAC5-AE9D-9DDD-B3E2847DE23E}"/>
              </a:ext>
            </a:extLst>
          </p:cNvPr>
          <p:cNvSpPr txBox="1"/>
          <p:nvPr/>
        </p:nvSpPr>
        <p:spPr>
          <a:xfrm>
            <a:off x="1754032" y="6510436"/>
            <a:ext cx="9086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 et al, 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effectLst/>
              </a:rPr>
              <a:t>Time-LLM: Time Series Forecasting by Reprogramming Large Language Models,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ICLR 2024</a:t>
            </a:r>
            <a:endParaRPr kumimoji="0" lang="zh-CN" altLang="en-US" sz="16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E66DA9-B438-87DC-AAE0-370C9C844FB9}"/>
              </a:ext>
            </a:extLst>
          </p:cNvPr>
          <p:cNvGrpSpPr/>
          <p:nvPr/>
        </p:nvGrpSpPr>
        <p:grpSpPr>
          <a:xfrm>
            <a:off x="-320299" y="2158584"/>
            <a:ext cx="6248909" cy="3219276"/>
            <a:chOff x="331558" y="1682592"/>
            <a:chExt cx="7177885" cy="371752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2C24C20-A209-2B5F-BB75-31E5EE738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065" y="2237373"/>
              <a:ext cx="6649378" cy="316274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EB9F34-EA43-CD0D-9B6A-2C3E996FF6B9}"/>
                </a:ext>
              </a:extLst>
            </p:cNvPr>
            <p:cNvSpPr/>
            <p:nvPr/>
          </p:nvSpPr>
          <p:spPr>
            <a:xfrm>
              <a:off x="637034" y="1682592"/>
              <a:ext cx="2743200" cy="959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4DA349-CE43-F136-5429-F43D6E9E663F}"/>
                </a:ext>
              </a:extLst>
            </p:cNvPr>
            <p:cNvSpPr/>
            <p:nvPr/>
          </p:nvSpPr>
          <p:spPr>
            <a:xfrm>
              <a:off x="331558" y="3565039"/>
              <a:ext cx="2939541" cy="1697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8EE5534-BAA2-95E0-8019-ABBA4ED3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748" y="2158584"/>
            <a:ext cx="3419952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9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B5B1-5B3D-E809-2C72-3FA8A6C4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Concurrent works &amp; future directions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DBD0A-096F-F964-2AB4-1BECA4DF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7158"/>
            <a:ext cx="2869692" cy="597372"/>
          </a:xfrm>
        </p:spPr>
        <p:txBody>
          <a:bodyPr/>
          <a:lstStyle/>
          <a:p>
            <a:r>
              <a:rPr lang="en-US" altLang="zh-CN" dirty="0"/>
              <a:t>LLM4TS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BE2C7B-2C3D-5B9A-539B-DA16DDBE22BC}"/>
              </a:ext>
            </a:extLst>
          </p:cNvPr>
          <p:cNvSpPr txBox="1"/>
          <p:nvPr/>
        </p:nvSpPr>
        <p:spPr>
          <a:xfrm>
            <a:off x="908911" y="4045035"/>
            <a:ext cx="8933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091058-4F5B-40AA-757D-DBCDD0DCEF11}"/>
              </a:ext>
            </a:extLst>
          </p:cNvPr>
          <p:cNvSpPr txBox="1"/>
          <p:nvPr/>
        </p:nvSpPr>
        <p:spPr>
          <a:xfrm>
            <a:off x="1000655" y="5257156"/>
            <a:ext cx="9356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Sun et.al, TEST: Text Prototype Aligned Embedding to Activate LLM’s Ability for Time Series, </a:t>
            </a:r>
            <a:r>
              <a:rPr lang="en-US" altLang="zh-CN" dirty="0"/>
              <a:t>ICLR 2024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FBA7D3-4153-6FB4-5D67-629AF6A1C526}"/>
              </a:ext>
            </a:extLst>
          </p:cNvPr>
          <p:cNvSpPr txBox="1"/>
          <p:nvPr/>
        </p:nvSpPr>
        <p:spPr>
          <a:xfrm>
            <a:off x="995475" y="3861441"/>
            <a:ext cx="8618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Position Paper: What Can Large Language Models Tell Us about Time Series Analysis, </a:t>
            </a:r>
            <a:r>
              <a:rPr lang="en-US" altLang="zh-CN" dirty="0"/>
              <a:t>https://arxiv.org/abs/2402.02713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8CDCDC-06FA-7466-FE37-1CF248309D58}"/>
              </a:ext>
            </a:extLst>
          </p:cNvPr>
          <p:cNvSpPr txBox="1"/>
          <p:nvPr/>
        </p:nvSpPr>
        <p:spPr>
          <a:xfrm>
            <a:off x="995474" y="5903487"/>
            <a:ext cx="9897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Cao et.al, TEMPO: Prompt-based Generative Pre-trained Transformer for Time Series Forecasting, </a:t>
            </a:r>
            <a:r>
              <a:rPr lang="en-US" altLang="zh-CN" dirty="0" err="1"/>
              <a:t>NeurIPS</a:t>
            </a:r>
            <a:r>
              <a:rPr lang="en-US" altLang="zh-CN" dirty="0"/>
              <a:t> 2023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C05936-C55F-011A-F05B-A7D963B54F96}"/>
              </a:ext>
            </a:extLst>
          </p:cNvPr>
          <p:cNvSpPr txBox="1"/>
          <p:nvPr/>
        </p:nvSpPr>
        <p:spPr>
          <a:xfrm>
            <a:off x="838200" y="3347389"/>
            <a:ext cx="609721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Explanability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B4B4A22-0F36-7129-CAA1-DDE729BAF71E}"/>
              </a:ext>
            </a:extLst>
          </p:cNvPr>
          <p:cNvGrpSpPr/>
          <p:nvPr/>
        </p:nvGrpSpPr>
        <p:grpSpPr>
          <a:xfrm>
            <a:off x="838200" y="1898120"/>
            <a:ext cx="10060232" cy="1633935"/>
            <a:chOff x="838200" y="5026311"/>
            <a:chExt cx="10060232" cy="163393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01C887C-959F-1809-E3ED-9D7BF14208B2}"/>
                </a:ext>
              </a:extLst>
            </p:cNvPr>
            <p:cNvSpPr txBox="1"/>
            <p:nvPr/>
          </p:nvSpPr>
          <p:spPr>
            <a:xfrm>
              <a:off x="1000964" y="5459917"/>
              <a:ext cx="989746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i="1" dirty="0" err="1"/>
                <a:t>Vacareanu</a:t>
              </a:r>
              <a:r>
                <a:rPr lang="en-US" altLang="zh-CN" i="1" dirty="0"/>
                <a:t> et.al, From Words to Numbers: Your Large Language Model Is Secretly A Capable Regressor When Given In-Context Examples, </a:t>
              </a:r>
              <a:r>
                <a:rPr lang="zh-CN" altLang="en-US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arxiv.org/abs/2404.07544</a:t>
              </a:r>
              <a:endParaRPr lang="en-US" altLang="zh-CN" dirty="0"/>
            </a:p>
            <a:p>
              <a:endParaRPr lang="en-US" altLang="zh-CN" i="1" dirty="0"/>
            </a:p>
            <a:p>
              <a:endParaRPr lang="en-US" altLang="zh-CN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695FFC0-472B-EA20-6BBA-CCEFB564F82B}"/>
                </a:ext>
              </a:extLst>
            </p:cNvPr>
            <p:cNvSpPr txBox="1"/>
            <p:nvPr/>
          </p:nvSpPr>
          <p:spPr>
            <a:xfrm>
              <a:off x="838200" y="5026311"/>
              <a:ext cx="6097218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LLM for other Regression </a:t>
              </a:r>
              <a:r>
                <a:rPr lang="en-US" altLang="zh-CN" sz="28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T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asks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CACC394-46A5-F334-946A-C01C385F0B3E}"/>
              </a:ext>
            </a:extLst>
          </p:cNvPr>
          <p:cNvCxnSpPr>
            <a:cxnSpLocks/>
          </p:cNvCxnSpPr>
          <p:nvPr/>
        </p:nvCxnSpPr>
        <p:spPr>
          <a:xfrm>
            <a:off x="0" y="1456113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58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B5B1-5B3D-E809-2C72-3FA8A6C4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BE2C7B-2C3D-5B9A-539B-DA16DDBE22BC}"/>
              </a:ext>
            </a:extLst>
          </p:cNvPr>
          <p:cNvSpPr txBox="1"/>
          <p:nvPr/>
        </p:nvSpPr>
        <p:spPr>
          <a:xfrm>
            <a:off x="908911" y="4045035"/>
            <a:ext cx="8933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CACC394-46A5-F334-946A-C01C385F0B3E}"/>
              </a:ext>
            </a:extLst>
          </p:cNvPr>
          <p:cNvCxnSpPr>
            <a:cxnSpLocks/>
          </p:cNvCxnSpPr>
          <p:nvPr/>
        </p:nvCxnSpPr>
        <p:spPr>
          <a:xfrm>
            <a:off x="0" y="1456113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FCB96B7-7884-3B6A-DC14-C807AC516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055" y="3279116"/>
            <a:ext cx="10515600" cy="1412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6000" b="1" i="1" dirty="0"/>
              <a:t>Thanks!</a:t>
            </a:r>
            <a:endParaRPr lang="zh-CN" altLang="en-US" sz="6000" b="1" i="1" dirty="0"/>
          </a:p>
        </p:txBody>
      </p:sp>
    </p:spTree>
    <p:extLst>
      <p:ext uri="{BB962C8B-B14F-4D97-AF65-F5344CB8AC3E}">
        <p14:creationId xmlns:p14="http://schemas.microsoft.com/office/powerpoint/2010/main" val="33210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5FF71-4742-EE29-1AA4-DD5A8E3D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52874E-D7BC-4B9F-4445-2FB07155D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0027" y="1578262"/>
            <a:ext cx="5457910" cy="4342853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ACC418-EA61-08D8-1089-B0A961B05218}"/>
              </a:ext>
            </a:extLst>
          </p:cNvPr>
          <p:cNvSpPr txBox="1"/>
          <p:nvPr/>
        </p:nvSpPr>
        <p:spPr>
          <a:xfrm>
            <a:off x="570587" y="2040941"/>
            <a:ext cx="5471768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预训练语言模型蓬勃发展，而时间序列上一个统一的、适用于多种下游任务的预训练基础模型尚未出现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时序领域中最大的数据集仍</a:t>
            </a:r>
            <a:r>
              <a:rPr lang="en-US" altLang="zh-CN" sz="2000" dirty="0"/>
              <a:t>&lt;10B, </a:t>
            </a:r>
            <a:r>
              <a:rPr lang="zh-CN" altLang="en-US" sz="2000" dirty="0"/>
              <a:t>不足以训练</a:t>
            </a:r>
            <a:r>
              <a:rPr lang="en-US" altLang="zh-CN" sz="2000" dirty="0"/>
              <a:t>PLM</a:t>
            </a:r>
            <a:r>
              <a:rPr lang="zh-CN" altLang="en-US" sz="2000" dirty="0"/>
              <a:t>级别的大模型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所有任务均表现好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A54FF14-4724-AD49-0239-311C460CA862}"/>
              </a:ext>
            </a:extLst>
          </p:cNvPr>
          <p:cNvCxnSpPr>
            <a:cxnSpLocks/>
          </p:cNvCxnSpPr>
          <p:nvPr/>
        </p:nvCxnSpPr>
        <p:spPr>
          <a:xfrm>
            <a:off x="0" y="1441122"/>
            <a:ext cx="1014084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81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94F14-483F-2883-F29B-9BDA9647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08204-F065-B8AF-1391-BB8659B66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37" y="1748572"/>
            <a:ext cx="10515600" cy="4351338"/>
          </a:xfrm>
        </p:spPr>
        <p:txBody>
          <a:bodyPr/>
          <a:lstStyle/>
          <a:p>
            <a:r>
              <a:rPr lang="en-US" altLang="zh-CN" dirty="0"/>
              <a:t>What are LLMs &amp; Time series?</a:t>
            </a:r>
          </a:p>
          <a:p>
            <a:r>
              <a:rPr lang="en-US" altLang="zh-CN" dirty="0"/>
              <a:t>OFA</a:t>
            </a:r>
          </a:p>
          <a:p>
            <a:r>
              <a:rPr lang="en-US" altLang="zh-CN" dirty="0"/>
              <a:t>Code reading &amp; Customize for your own dataset</a:t>
            </a:r>
          </a:p>
          <a:p>
            <a:r>
              <a:rPr lang="en-US" altLang="zh-CN" dirty="0"/>
              <a:t>Concurrent works &amp; future directions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A419B5-50ED-50C8-6E2D-390F5490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81" y="4180458"/>
            <a:ext cx="4272067" cy="218534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D0E9917-530F-BA2F-E822-0EB6B278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92204"/>
            <a:ext cx="4848911" cy="160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80AFAC0-5FFE-1F6F-E238-814C7E8D2958}"/>
              </a:ext>
            </a:extLst>
          </p:cNvPr>
          <p:cNvCxnSpPr>
            <a:cxnSpLocks/>
          </p:cNvCxnSpPr>
          <p:nvPr/>
        </p:nvCxnSpPr>
        <p:spPr>
          <a:xfrm>
            <a:off x="0" y="1441122"/>
            <a:ext cx="1014084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9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D11AB-4238-CAE9-C38C-59A0F500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21" y="-56651"/>
            <a:ext cx="11068509" cy="1325563"/>
          </a:xfrm>
        </p:spPr>
        <p:txBody>
          <a:bodyPr/>
          <a:lstStyle/>
          <a:p>
            <a:r>
              <a:rPr lang="en-US" altLang="zh-CN" dirty="0"/>
              <a:t>From LM to PLM (Pre-trained language model)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460A00-42B4-38B7-D0FD-29566D04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89" y="3845218"/>
            <a:ext cx="5719311" cy="208178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EAD342-0DD2-F338-A336-B5A68A8F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6" y="2814360"/>
            <a:ext cx="4798604" cy="321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k-BERT: Improving Language Model Training with Document Link">
            <a:extLst>
              <a:ext uri="{FF2B5EF4-FFF2-40B4-BE49-F238E27FC236}">
                <a16:creationId xmlns:a16="http://schemas.microsoft.com/office/drawing/2014/main" id="{11308F1A-4D6D-965D-2A8F-A944ECC9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689" y="1697032"/>
            <a:ext cx="5481010" cy="20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40E018-1C91-D86E-1B7A-1E747BEE3995}"/>
              </a:ext>
            </a:extLst>
          </p:cNvPr>
          <p:cNvSpPr txBox="1"/>
          <p:nvPr/>
        </p:nvSpPr>
        <p:spPr>
          <a:xfrm>
            <a:off x="1600952" y="6303917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的语言模型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9FB6DA-78A1-A972-7DF3-30E919621864}"/>
              </a:ext>
            </a:extLst>
          </p:cNvPr>
          <p:cNvSpPr txBox="1"/>
          <p:nvPr/>
        </p:nvSpPr>
        <p:spPr>
          <a:xfrm>
            <a:off x="7618759" y="6355123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多种多样的预训练语言模型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6CCEAB-EDBB-0646-C54F-E627471C7098}"/>
              </a:ext>
            </a:extLst>
          </p:cNvPr>
          <p:cNvSpPr txBox="1"/>
          <p:nvPr/>
        </p:nvSpPr>
        <p:spPr>
          <a:xfrm>
            <a:off x="468621" y="1336929"/>
            <a:ext cx="687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What is a PLM?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222222"/>
                </a:solidFill>
                <a:highlight>
                  <a:srgbClr val="FFFFFF"/>
                </a:highlight>
                <a:latin typeface="Comic Sans MS" panose="030F0702030302020204" pitchFamily="66" charset="0"/>
              </a:rPr>
              <a:t>U</a:t>
            </a:r>
            <a:r>
              <a:rPr lang="en-US" altLang="zh-CN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omic Sans MS" panose="030F0702030302020204" pitchFamily="66" charset="0"/>
              </a:rPr>
              <a:t>se just one </a:t>
            </a:r>
            <a:r>
              <a:rPr lang="en-US" altLang="zh-CN" b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mic Sans MS" panose="030F0702030302020204" pitchFamily="66" charset="0"/>
              </a:rPr>
              <a:t>stack of </a:t>
            </a:r>
            <a:r>
              <a:rPr lang="en-US" altLang="zh-CN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omic Sans MS" panose="030F0702030302020204" pitchFamily="66" charset="0"/>
              </a:rPr>
              <a:t>transformer blocks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Comic Sans MS" panose="030F0702030302020204" pitchFamily="66" charset="0"/>
              </a:rPr>
              <a:t>Unsupervised Pre-training </a:t>
            </a: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on large</a:t>
            </a:r>
            <a:r>
              <a:rPr lang="en-US" altLang="zh-CN" dirty="0">
                <a:latin typeface="Comic Sans MS" panose="030F0702030302020204" pitchFamily="66" charset="0"/>
              </a:rPr>
              <a:t> text corpora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Comic Sans MS" panose="030F0702030302020204" pitchFamily="66" charset="0"/>
              </a:rPr>
              <a:t>Adapt to various downstream tasks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D7DCCD7-B2C2-A4CC-60C7-DA097FC5AFDE}"/>
              </a:ext>
            </a:extLst>
          </p:cNvPr>
          <p:cNvSpPr/>
          <p:nvPr/>
        </p:nvSpPr>
        <p:spPr>
          <a:xfrm>
            <a:off x="5561402" y="3263837"/>
            <a:ext cx="827795" cy="766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A09FF9-4CEC-C328-5F63-23238F57CC11}"/>
              </a:ext>
            </a:extLst>
          </p:cNvPr>
          <p:cNvCxnSpPr>
            <a:cxnSpLocks/>
          </p:cNvCxnSpPr>
          <p:nvPr/>
        </p:nvCxnSpPr>
        <p:spPr>
          <a:xfrm>
            <a:off x="0" y="1103844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2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D11AB-4238-CAE9-C38C-59A0F500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D1896-D854-F632-AAF6-8F578B7D7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43" y="1758468"/>
            <a:ext cx="6211214" cy="16705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Comic Sans MS" panose="030F0702030302020204" pitchFamily="66" charset="0"/>
              </a:rPr>
              <a:t>Transformer Decoder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Comic Sans MS" panose="030F0702030302020204" pitchFamily="66" charset="0"/>
              </a:rPr>
              <a:t>Auto-regressive (both training and interference)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Comic Sans MS" panose="030F0702030302020204" pitchFamily="66" charset="0"/>
              </a:rPr>
              <a:t>Word Vocabulary (both input and output)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A8F367-804B-4FBA-7B07-580597A0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1" y="3913165"/>
            <a:ext cx="6314777" cy="22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87ADA61-7E72-55C7-2AE8-CB3541C2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157" y="3771360"/>
            <a:ext cx="5901843" cy="267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54351FCF-47E5-0DF9-53C6-A030E11C9110}"/>
              </a:ext>
            </a:extLst>
          </p:cNvPr>
          <p:cNvSpPr/>
          <p:nvPr/>
        </p:nvSpPr>
        <p:spPr>
          <a:xfrm rot="16200000">
            <a:off x="5594605" y="4898522"/>
            <a:ext cx="614478" cy="525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993BB4B-E170-FDAC-BEE5-9327D073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02" y="499264"/>
            <a:ext cx="4895247" cy="28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D5977B1-82A6-8070-42F2-449FF11E2556}"/>
              </a:ext>
            </a:extLst>
          </p:cNvPr>
          <p:cNvCxnSpPr>
            <a:cxnSpLocks/>
          </p:cNvCxnSpPr>
          <p:nvPr/>
        </p:nvCxnSpPr>
        <p:spPr>
          <a:xfrm>
            <a:off x="0" y="1441122"/>
            <a:ext cx="649823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56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7138694A-2C54-4E3E-2D2D-2439F995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17" y="3918193"/>
            <a:ext cx="2372056" cy="195289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080B313-9B6A-E598-07D9-490CD0550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09" y="3765772"/>
            <a:ext cx="2667372" cy="21053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894F14-483F-2883-F29B-9BDA9647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7" y="287220"/>
            <a:ext cx="10515600" cy="1325563"/>
          </a:xfrm>
        </p:spPr>
        <p:txBody>
          <a:bodyPr/>
          <a:lstStyle/>
          <a:p>
            <a:r>
              <a:rPr lang="en-US" altLang="zh-CN" dirty="0"/>
              <a:t>What is Time Series Forecast?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238ED65-3093-3324-9C51-E2F88208952C}"/>
                  </a:ext>
                </a:extLst>
              </p:cNvPr>
              <p:cNvSpPr txBox="1"/>
              <p:nvPr/>
            </p:nvSpPr>
            <p:spPr>
              <a:xfrm>
                <a:off x="673397" y="5783462"/>
                <a:ext cx="46787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𝑮𝒊𝒗𝒆𝒏</m:t>
                      </m:r>
                      <m:r>
                        <a:rPr lang="zh-CN" altLang="en-US" sz="20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𝑣𝑎𝑟𝑖𝑎𝑛𝑡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𝑠𝑒𝑟𝑖𝑒𝑠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</a:rPr>
                        <m:t>𝑤𝑖𝑛𝑑𝑜𝑤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238ED65-3093-3324-9C51-E2F882089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7" y="5783462"/>
                <a:ext cx="467873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78BBED6-38B8-045B-7493-F663C1689D8B}"/>
                  </a:ext>
                </a:extLst>
              </p:cNvPr>
              <p:cNvSpPr txBox="1"/>
              <p:nvPr/>
            </p:nvSpPr>
            <p:spPr>
              <a:xfrm>
                <a:off x="6980981" y="5475685"/>
                <a:ext cx="172914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10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𝑭𝒐𝒓𝒆𝒄𝒂𝒔𝒕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𝑓𝑢𝑡𝑢𝑟𝑒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𝑠𝑡𝑒𝑝𝑠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</m:oMath>
                  </m:oMathPara>
                </a14:m>
                <a:endParaRPr lang="en-US" altLang="zh-CN" sz="2000" i="1" kern="100" dirty="0"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78BBED6-38B8-045B-7493-F663C1689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981" y="5475685"/>
                <a:ext cx="1729144" cy="1015663"/>
              </a:xfrm>
              <a:prstGeom prst="rect">
                <a:avLst/>
              </a:prstGeom>
              <a:blipFill>
                <a:blip r:embed="rId5"/>
                <a:stretch>
                  <a:fillRect r="-115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头: 右 33">
            <a:extLst>
              <a:ext uri="{FF2B5EF4-FFF2-40B4-BE49-F238E27FC236}">
                <a16:creationId xmlns:a16="http://schemas.microsoft.com/office/drawing/2014/main" id="{032D12A0-C00D-456C-7B08-33C12723783D}"/>
              </a:ext>
            </a:extLst>
          </p:cNvPr>
          <p:cNvSpPr/>
          <p:nvPr/>
        </p:nvSpPr>
        <p:spPr>
          <a:xfrm>
            <a:off x="5352129" y="46469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4723A0-D71F-03EC-4536-24A39A95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26" y="1800025"/>
            <a:ext cx="3413094" cy="19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8D9861-BD33-6C67-E441-0232672AB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3" b="6823"/>
          <a:stretch/>
        </p:blipFill>
        <p:spPr bwMode="auto">
          <a:xfrm>
            <a:off x="4377760" y="1790401"/>
            <a:ext cx="3467793" cy="18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0539E2-EBFD-96E2-591E-38C8228DC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5" t="-2715" r="7775" b="2715"/>
          <a:stretch/>
        </p:blipFill>
        <p:spPr bwMode="auto">
          <a:xfrm>
            <a:off x="212666" y="1690687"/>
            <a:ext cx="3558120" cy="19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9459B31-EBBA-0E0C-1133-8449D90534A7}"/>
              </a:ext>
            </a:extLst>
          </p:cNvPr>
          <p:cNvCxnSpPr>
            <a:cxnSpLocks/>
          </p:cNvCxnSpPr>
          <p:nvPr/>
        </p:nvCxnSpPr>
        <p:spPr>
          <a:xfrm>
            <a:off x="0" y="1388657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9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94F14-483F-2883-F29B-9BDA9647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59" y="345611"/>
            <a:ext cx="10515600" cy="1325563"/>
          </a:xfrm>
        </p:spPr>
        <p:txBody>
          <a:bodyPr/>
          <a:lstStyle/>
          <a:p>
            <a:r>
              <a:rPr lang="en-US" altLang="zh-CN" dirty="0"/>
              <a:t>Representation Difference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5838AF-BD57-21B2-2DD6-456A5BD06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95" y="2030450"/>
            <a:ext cx="4392168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Sequence representation:</a:t>
            </a:r>
          </a:p>
          <a:p>
            <a:pPr marL="0" indent="0">
              <a:buNone/>
            </a:pPr>
            <a:r>
              <a:rPr lang="en-US" altLang="zh-CN" sz="2000" dirty="0"/>
              <a:t>[</a:t>
            </a:r>
            <a:r>
              <a:rPr lang="en-US" altLang="zh-CN" sz="2000" dirty="0" err="1"/>
              <a:t>seq_len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feature_len</a:t>
            </a:r>
            <a:r>
              <a:rPr lang="en-US" altLang="zh-CN" sz="2000" dirty="0"/>
              <a:t>]</a:t>
            </a:r>
          </a:p>
          <a:p>
            <a:pPr marL="0" indent="0">
              <a:buNone/>
            </a:pPr>
            <a:r>
              <a:rPr lang="en-US" altLang="zh-CN" sz="2000" dirty="0"/>
              <a:t>For example, a  battery discharging process below creates a [</a:t>
            </a:r>
            <a:r>
              <a:rPr lang="en-US" altLang="zh-CN" sz="2000" dirty="0" err="1"/>
              <a:t>seq_len</a:t>
            </a:r>
            <a:r>
              <a:rPr lang="en-US" altLang="zh-CN" sz="2000" dirty="0"/>
              <a:t>, 3] time series</a:t>
            </a:r>
            <a:r>
              <a:rPr lang="en-US" altLang="zh-CN" sz="2400" dirty="0"/>
              <a:t>. </a:t>
            </a:r>
            <a:endParaRPr lang="zh-CN" altLang="en-US" sz="24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0B716A01-C962-B68D-25D7-DAC83DB1C4D8}"/>
              </a:ext>
            </a:extLst>
          </p:cNvPr>
          <p:cNvSpPr txBox="1">
            <a:spLocks/>
          </p:cNvSpPr>
          <p:nvPr/>
        </p:nvSpPr>
        <p:spPr>
          <a:xfrm>
            <a:off x="5841797" y="2030450"/>
            <a:ext cx="55991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Word representation: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	[words, </a:t>
            </a:r>
            <a:r>
              <a:rPr lang="en-US" altLang="zh-CN" sz="2000" dirty="0" err="1"/>
              <a:t>word_vec</a:t>
            </a:r>
            <a:r>
              <a:rPr lang="en-US" altLang="zh-CN" sz="2000" dirty="0"/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For example, the word vocab of GPT2 has 50257 words with a 768 vector dim.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CFF00E-A27E-AE37-6AE4-9F1CFBA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6" y="4074566"/>
            <a:ext cx="4656603" cy="2418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D1D24-8589-A706-0569-A83D72AA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35" y="3669455"/>
            <a:ext cx="4895247" cy="28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B8AC908-1E4A-7C70-3FFC-3894927BEE49}"/>
              </a:ext>
            </a:extLst>
          </p:cNvPr>
          <p:cNvCxnSpPr>
            <a:cxnSpLocks/>
          </p:cNvCxnSpPr>
          <p:nvPr/>
        </p:nvCxnSpPr>
        <p:spPr>
          <a:xfrm>
            <a:off x="0" y="1388657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7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29B334-9010-F44C-D169-DD76D3C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650" y="1690688"/>
            <a:ext cx="7604350" cy="40914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B0A647-E4F6-61C6-D16C-0C95E58C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7A4BB-11E2-DC49-C147-B5B82861D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6" y="1968196"/>
            <a:ext cx="5288888" cy="1766138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zh-CN" altLang="en-US" sz="2400" dirty="0"/>
              <a:t>输入：</a:t>
            </a:r>
            <a:r>
              <a:rPr lang="en-US" altLang="zh-CN" sz="2400" dirty="0"/>
              <a:t>Patching + Embedding (Linear)</a:t>
            </a:r>
          </a:p>
          <a:p>
            <a:pPr marL="514350" indent="-514350">
              <a:buAutoNum type="arabicPeriod"/>
            </a:pPr>
            <a:r>
              <a:rPr lang="zh-CN" altLang="en-US" sz="2400" dirty="0"/>
              <a:t>模型：微调</a:t>
            </a:r>
            <a:r>
              <a:rPr lang="en-US" altLang="zh-CN" sz="2400" dirty="0"/>
              <a:t>Pos embed + </a:t>
            </a:r>
            <a:r>
              <a:rPr lang="en-US" altLang="zh-CN" sz="2400" dirty="0" err="1"/>
              <a:t>Layernorm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dirty="0"/>
              <a:t>输出：</a:t>
            </a:r>
            <a:r>
              <a:rPr lang="en-US" altLang="zh-CN" sz="2400" dirty="0"/>
              <a:t>Linear layers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FFE9EA-6889-BBD3-3A18-DF177D1FECF5}"/>
              </a:ext>
            </a:extLst>
          </p:cNvPr>
          <p:cNvSpPr txBox="1"/>
          <p:nvPr/>
        </p:nvSpPr>
        <p:spPr>
          <a:xfrm>
            <a:off x="1266746" y="6323598"/>
            <a:ext cx="10466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Zhou et.al, </a:t>
            </a:r>
            <a:r>
              <a:rPr lang="zh-CN" altLang="en-US" sz="1600" i="1" dirty="0">
                <a:solidFill>
                  <a:schemeClr val="bg1">
                    <a:lumMod val="50000"/>
                  </a:schemeClr>
                </a:solidFill>
              </a:rPr>
              <a:t>One Fits All: Power General Time Series Analysis by Pretrained LM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2023 spotlight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9B8691-70DC-866A-1E0E-2E903A03B277}"/>
              </a:ext>
            </a:extLst>
          </p:cNvPr>
          <p:cNvSpPr txBox="1"/>
          <p:nvPr/>
        </p:nvSpPr>
        <p:spPr>
          <a:xfrm>
            <a:off x="5628103" y="196670"/>
            <a:ext cx="6097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Lucida Grande"/>
              </a:rPr>
              <a:t>Nie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Lucida Grande"/>
              </a:rPr>
              <a:t>, et.al, A Time Series is Worth 64 Words: Long-term Forecasting with Transformers, ICLR 2023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311BEEA-7E03-4032-6230-4C95D4ED78FC}"/>
              </a:ext>
            </a:extLst>
          </p:cNvPr>
          <p:cNvCxnSpPr>
            <a:cxnSpLocks/>
          </p:cNvCxnSpPr>
          <p:nvPr/>
        </p:nvCxnSpPr>
        <p:spPr>
          <a:xfrm flipV="1">
            <a:off x="2416593" y="777807"/>
            <a:ext cx="3102964" cy="1221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14A23B3-74C8-5D02-86BC-C321DC3672CE}"/>
              </a:ext>
            </a:extLst>
          </p:cNvPr>
          <p:cNvCxnSpPr>
            <a:cxnSpLocks/>
          </p:cNvCxnSpPr>
          <p:nvPr/>
        </p:nvCxnSpPr>
        <p:spPr>
          <a:xfrm>
            <a:off x="0" y="1388657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91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B4BF-7D49-1485-B409-BCCFE22A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Code_Input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04576-64B9-D292-1E53-C519C6C8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8" y="1892714"/>
            <a:ext cx="5420026" cy="4351338"/>
          </a:xfrm>
        </p:spPr>
        <p:txBody>
          <a:bodyPr/>
          <a:lstStyle/>
          <a:p>
            <a:r>
              <a:rPr lang="zh-CN" altLang="en-US" sz="2400" dirty="0"/>
              <a:t>输入：</a:t>
            </a:r>
            <a:r>
              <a:rPr lang="en-US" altLang="zh-CN" sz="2400" dirty="0"/>
              <a:t>Patching + Embedding(Linear)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8072D9-7D1D-64F9-8734-E7EC577A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4" y="4875095"/>
            <a:ext cx="3625167" cy="14846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2DCA0B-6E36-60E1-1844-D1344EF3230C}"/>
              </a:ext>
            </a:extLst>
          </p:cNvPr>
          <p:cNvSpPr txBox="1"/>
          <p:nvPr/>
        </p:nvSpPr>
        <p:spPr>
          <a:xfrm>
            <a:off x="7825436" y="6311900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/models/GPT4TS.py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FAF685-AE20-173F-8CA4-E506299C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14" y="176768"/>
            <a:ext cx="6152243" cy="5855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0371AD-6D86-58A2-DBF3-9630D798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50" y="3780055"/>
            <a:ext cx="5036097" cy="6104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0C9C05-8905-E841-B98B-3D0D4F4C6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16" y="2644628"/>
            <a:ext cx="5129661" cy="85734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CB7383-18D3-5868-B730-390E75953D9A}"/>
              </a:ext>
            </a:extLst>
          </p:cNvPr>
          <p:cNvSpPr/>
          <p:nvPr/>
        </p:nvSpPr>
        <p:spPr>
          <a:xfrm>
            <a:off x="6364224" y="2289658"/>
            <a:ext cx="5607333" cy="113934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35661A-4AD3-0293-FB70-0CDE251A0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821" y="2289658"/>
            <a:ext cx="457929" cy="480450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FF355B7C-0D32-FC22-57EC-EB2F2E41FDE4}"/>
              </a:ext>
            </a:extLst>
          </p:cNvPr>
          <p:cNvSpPr/>
          <p:nvPr/>
        </p:nvSpPr>
        <p:spPr>
          <a:xfrm rot="3300757">
            <a:off x="5616280" y="2860659"/>
            <a:ext cx="361532" cy="9210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8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732</Words>
  <Application>Microsoft Office PowerPoint</Application>
  <PresentationFormat>宽屏</PresentationFormat>
  <Paragraphs>92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-apple-system</vt:lpstr>
      <vt:lpstr>Lucida Grande</vt:lpstr>
      <vt:lpstr>等线</vt:lpstr>
      <vt:lpstr>等线 Light</vt:lpstr>
      <vt:lpstr>Arial</vt:lpstr>
      <vt:lpstr>Cambria Math</vt:lpstr>
      <vt:lpstr>Comic Sans MS</vt:lpstr>
      <vt:lpstr>Office 主题​​</vt:lpstr>
      <vt:lpstr>Recent Advances of LLM for Time Series</vt:lpstr>
      <vt:lpstr>Motivation</vt:lpstr>
      <vt:lpstr>Outline</vt:lpstr>
      <vt:lpstr>From LM to PLM (Pre-trained language model)</vt:lpstr>
      <vt:lpstr>GPT2</vt:lpstr>
      <vt:lpstr>What is Time Series Forecast? </vt:lpstr>
      <vt:lpstr>Representation Difference</vt:lpstr>
      <vt:lpstr>Model</vt:lpstr>
      <vt:lpstr>Code_Input</vt:lpstr>
      <vt:lpstr>Code_Input</vt:lpstr>
      <vt:lpstr>Code_Model</vt:lpstr>
      <vt:lpstr>Code_Output</vt:lpstr>
      <vt:lpstr>Code_Customize dataset</vt:lpstr>
      <vt:lpstr>Code_Customize dataset</vt:lpstr>
      <vt:lpstr>Time-LLM vs. OFA</vt:lpstr>
      <vt:lpstr>Time-LLM</vt:lpstr>
      <vt:lpstr>Concurrent works &amp; future directions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Advances of LLM for Time Series</dc:title>
  <dc:creator>monkey happy</dc:creator>
  <cp:lastModifiedBy>monkey happy</cp:lastModifiedBy>
  <cp:revision>7</cp:revision>
  <dcterms:created xsi:type="dcterms:W3CDTF">2024-04-18T17:10:39Z</dcterms:created>
  <dcterms:modified xsi:type="dcterms:W3CDTF">2024-04-20T07:30:16Z</dcterms:modified>
</cp:coreProperties>
</file>